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1" r:id="rId5"/>
    <p:sldId id="272" r:id="rId6"/>
    <p:sldId id="273" r:id="rId7"/>
    <p:sldId id="274" r:id="rId8"/>
    <p:sldId id="275" r:id="rId9"/>
    <p:sldId id="276" r:id="rId10"/>
    <p:sldId id="262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8" r:id="rId19"/>
    <p:sldId id="284" r:id="rId20"/>
    <p:sldId id="266" r:id="rId21"/>
    <p:sldId id="285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/>
              <a:t>2018/03/23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435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/>
              <a:t>2018/03/23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969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/>
              <a:t>2018/03/23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301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/>
              <a:t>2018/03/23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372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/>
              <a:t>2018/03/23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749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/>
              <a:t>2018/03/23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386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/>
              <a:t>2018/03/23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767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/>
              <a:t>2018/03/23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336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/>
              <a:t>2018/03/23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763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/>
              <a:t>2018/03/23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42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/>
              <a:t>2018/03/23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588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3CDD-09D0-486F-A9FE-52C7FBC10D5D}" type="datetimeFigureOut">
              <a:rPr lang="en-ZA" smtClean="0"/>
              <a:t>2018/03/23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06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5429"/>
            <a:ext cx="9144000" cy="1181944"/>
          </a:xfrm>
          <a:noFill/>
        </p:spPr>
        <p:txBody>
          <a:bodyPr>
            <a:normAutofit fontScale="92500" lnSpcReduction="10000"/>
          </a:bodyPr>
          <a:lstStyle/>
          <a:p>
            <a:endParaRPr lang="en-ZA" sz="4000" dirty="0" smtClean="0">
              <a:solidFill>
                <a:srgbClr val="C00000"/>
              </a:solidFill>
            </a:endParaRPr>
          </a:p>
          <a:p>
            <a:r>
              <a:rPr lang="en-ZA" sz="4000" dirty="0" smtClean="0">
                <a:solidFill>
                  <a:srgbClr val="C00000"/>
                </a:solidFill>
              </a:rPr>
              <a:t>Univen &amp; CSIR</a:t>
            </a:r>
            <a:endParaRPr lang="en-ZA" sz="4000" dirty="0">
              <a:solidFill>
                <a:srgbClr val="C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5530766"/>
            <a:ext cx="9144000" cy="83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dirty="0" smtClean="0"/>
              <a:t>National Department of Tourism Research Seminar, Johannesburg, South Africa</a:t>
            </a:r>
            <a:endParaRPr lang="en-ZA" sz="2000" dirty="0"/>
          </a:p>
          <a:p>
            <a:r>
              <a:rPr lang="en-ZA" sz="2000" b="1" dirty="0" smtClean="0"/>
              <a:t>   23 March 2018</a:t>
            </a:r>
            <a:endParaRPr lang="en-ZA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27" y="179349"/>
            <a:ext cx="2145458" cy="1445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956" y="2295331"/>
            <a:ext cx="9144000" cy="18188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ZA" sz="5400" dirty="0" smtClean="0">
                <a:solidFill>
                  <a:srgbClr val="00B0F0"/>
                </a:solidFill>
              </a:rPr>
              <a:t>Sustainability of Rural Tourism Products in South Africa</a:t>
            </a:r>
            <a:endParaRPr lang="en-ZA" sz="5400" dirty="0">
              <a:solidFill>
                <a:srgbClr val="00B0F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0" y="2295331"/>
            <a:ext cx="90109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0522" y="4435151"/>
            <a:ext cx="90109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0522" y="108059"/>
            <a:ext cx="4608513" cy="14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872" y="91106"/>
            <a:ext cx="1920671" cy="13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From Reviewed Literature - RTP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581" y="966159"/>
            <a:ext cx="8358996" cy="57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From Reviewed Literature - Sustainability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093" y="966158"/>
            <a:ext cx="9119813" cy="56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From Key Informants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23" y="1126400"/>
            <a:ext cx="11101668" cy="943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10752">
            <a:off x="123274" y="3197032"/>
            <a:ext cx="3536108" cy="1638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934" y="3183147"/>
            <a:ext cx="2081775" cy="1034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94665">
            <a:off x="3287803" y="2400373"/>
            <a:ext cx="3148051" cy="879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643" y="1629820"/>
            <a:ext cx="1574025" cy="1002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0416">
            <a:off x="3851821" y="4619841"/>
            <a:ext cx="2792625" cy="1112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9857" y="3668656"/>
            <a:ext cx="3706576" cy="849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68524">
            <a:off x="8421761" y="2997601"/>
            <a:ext cx="2843400" cy="7617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580204">
            <a:off x="8379383" y="4936995"/>
            <a:ext cx="2234100" cy="77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From Internet Search of RTPs - Profiling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535" y="966158"/>
            <a:ext cx="7703389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From Internet Search of RTPs - Profiling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143" y="1104181"/>
            <a:ext cx="8065927" cy="53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From Internet Search of RTPs - Profiling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40" y="1129552"/>
            <a:ext cx="11524883" cy="56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Sustainability framework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444" y="1138989"/>
            <a:ext cx="9102388" cy="54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Sustainability framework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223" y="1110042"/>
            <a:ext cx="8749553" cy="55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3735288"/>
            <a:ext cx="3069111" cy="3006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44625"/>
            <a:ext cx="2712792" cy="327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28" y="55275"/>
            <a:ext cx="3368228" cy="307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70" y="55275"/>
            <a:ext cx="3171330" cy="302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/>
          <a:stretch/>
        </p:blipFill>
        <p:spPr bwMode="auto">
          <a:xfrm>
            <a:off x="7634742" y="3728392"/>
            <a:ext cx="3069771" cy="30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1824" y="3794347"/>
            <a:ext cx="3139854" cy="30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51784" y="3323018"/>
            <a:ext cx="3672408" cy="47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PRINCIPLES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213" y="1683821"/>
            <a:ext cx="800219" cy="36576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GB" sz="4000" dirty="0" smtClean="0">
                <a:solidFill>
                  <a:srgbClr val="00B0F0"/>
                </a:solidFill>
              </a:rPr>
              <a:t>SUSTAINABILITY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11146015" y="1592619"/>
            <a:ext cx="800219" cy="36576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GB" sz="4000" dirty="0" smtClean="0">
                <a:solidFill>
                  <a:srgbClr val="00B0F0"/>
                </a:solidFill>
              </a:rPr>
              <a:t>FRAMEWORK</a:t>
            </a:r>
            <a:endParaRPr lang="en-GB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RTP Sustainability hypothetical application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8" y="1414731"/>
            <a:ext cx="5930107" cy="4848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999" y="1414730"/>
            <a:ext cx="6093001" cy="484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4440" y="1664898"/>
            <a:ext cx="11023120" cy="399403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South </a:t>
            </a:r>
            <a:r>
              <a:rPr lang="en-GB" dirty="0"/>
              <a:t>Africa does not have a framework for sustainable rural tourism </a:t>
            </a:r>
            <a:r>
              <a:rPr lang="en-GB" dirty="0" smtClean="0"/>
              <a:t>products.</a:t>
            </a:r>
          </a:p>
          <a:p>
            <a:endParaRPr lang="en-GB" dirty="0" smtClean="0"/>
          </a:p>
          <a:p>
            <a:r>
              <a:rPr lang="en-GB" dirty="0" smtClean="0"/>
              <a:t>Frameworks existing elsewhere </a:t>
            </a:r>
            <a:r>
              <a:rPr lang="en-GB" dirty="0"/>
              <a:t>may not just be borrowed in their current state and format for use in South Africa. </a:t>
            </a:r>
            <a:endParaRPr lang="en-GB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89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RTP Sustainability hypothetical application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9" y="1250830"/>
            <a:ext cx="5960537" cy="5003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40" y="1250829"/>
            <a:ext cx="5946475" cy="50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711679" y="2945921"/>
            <a:ext cx="6858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of Indicators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-1"/>
            <a:ext cx="58223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3120"/>
            <a:ext cx="12192000" cy="249936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ZA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ZA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7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4440" y="1299411"/>
            <a:ext cx="11023120" cy="5037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To:</a:t>
            </a:r>
          </a:p>
          <a:p>
            <a:pPr lvl="0"/>
            <a:r>
              <a:rPr lang="en-ZA" dirty="0"/>
              <a:t>to provide a critical review of literature on the RTPs and how they may be assessed in terms of their sustainability</a:t>
            </a:r>
            <a:r>
              <a:rPr lang="en-ZA" dirty="0" smtClean="0"/>
              <a:t>,</a:t>
            </a:r>
          </a:p>
          <a:p>
            <a:pPr lvl="0"/>
            <a:endParaRPr lang="en-ZA" dirty="0"/>
          </a:p>
          <a:p>
            <a:pPr lvl="0"/>
            <a:r>
              <a:rPr lang="en-ZA" dirty="0"/>
              <a:t>to identify and profile RTPs in South Africa, </a:t>
            </a:r>
            <a:r>
              <a:rPr lang="en-ZA" dirty="0" smtClean="0"/>
              <a:t>and</a:t>
            </a:r>
          </a:p>
          <a:p>
            <a:pPr lvl="0"/>
            <a:endParaRPr lang="en-ZA" dirty="0"/>
          </a:p>
          <a:p>
            <a:pPr lvl="0"/>
            <a:r>
              <a:rPr lang="en-ZA" dirty="0"/>
              <a:t>to develop a framework that acts as a base for RTPs to assess their sustainability, from both a demand and supply perspective.    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35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Conceptualising Rural Tourism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502" y="966159"/>
            <a:ext cx="9506269" cy="57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Methodology: Literature Review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777" y="1060439"/>
            <a:ext cx="8453887" cy="51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ZA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Methodology: Identifying information sources, searching for RTPs </a:t>
            </a:r>
            <a:endParaRPr lang="en-Z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14" y="1034526"/>
            <a:ext cx="7165201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49" y="1034526"/>
            <a:ext cx="4173335" cy="3416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31" y="4164572"/>
            <a:ext cx="4749805" cy="157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675" y="5091261"/>
            <a:ext cx="1980225" cy="134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793">
            <a:off x="5161104" y="3589869"/>
            <a:ext cx="3785912" cy="22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Methodology: Key Informant Interviews</a:t>
            </a:r>
            <a:endParaRPr lang="en-Z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788" y="966159"/>
            <a:ext cx="10096096" cy="57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ZA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Methodology: Developing principles, criteria and indicators to assess sustainability of RTPs in South Africa</a:t>
            </a:r>
            <a:endParaRPr lang="en-Z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19" y="1871932"/>
            <a:ext cx="11654287" cy="336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6158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ZA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Methodology: Piloting and Case Selection to Empirically </a:t>
            </a:r>
            <a:r>
              <a:rPr lang="en-ZA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ZA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the RTP Sustainability Framework</a:t>
            </a:r>
            <a:endParaRPr lang="en-Z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8590"/>
            <a:ext cx="10515600" cy="4351338"/>
          </a:xfrm>
        </p:spPr>
        <p:txBody>
          <a:bodyPr/>
          <a:lstStyle/>
          <a:p>
            <a:r>
              <a:rPr lang="en-ZA" dirty="0" smtClean="0"/>
              <a:t>One RTP identified for piloting</a:t>
            </a:r>
          </a:p>
          <a:p>
            <a:endParaRPr lang="en-ZA" dirty="0"/>
          </a:p>
          <a:p>
            <a:r>
              <a:rPr lang="en-ZA" dirty="0" smtClean="0"/>
              <a:t>Three RTPs, identified as cases </a:t>
            </a:r>
          </a:p>
          <a:p>
            <a:endParaRPr lang="en-ZA" dirty="0" smtClean="0"/>
          </a:p>
          <a:p>
            <a:r>
              <a:rPr lang="en-ZA" dirty="0" smtClean="0"/>
              <a:t>One positive response with no response on applying the framework</a:t>
            </a:r>
          </a:p>
          <a:p>
            <a:endParaRPr lang="en-ZA" dirty="0"/>
          </a:p>
          <a:p>
            <a:r>
              <a:rPr lang="en-ZA" dirty="0" smtClean="0"/>
              <a:t>Three delayed responses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9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209e311-10e2-42ba-a66c-0984c872cd2d">N4FUYHAX2DSF-2092969366-17</_dlc_DocId>
    <_dlc_DocIdUrl xmlns="c209e311-10e2-42ba-a66c-0984c872cd2d">
      <Url>https://tkp.tourism.gov.za/ResearchRepo/_layouts/15/DocIdRedir.aspx?ID=N4FUYHAX2DSF-2092969366-17</Url>
      <Description>N4FUYHAX2DSF-2092969366-17</Description>
    </_dlc_DocIdUrl>
    <Authors xmlns="c209e311-10e2-42ba-a66c-0984c872cd2d" xsi:nil="true"/>
    <SeminarDocType xmlns="a58690a8-feff-4c4c-90ef-0207983e17a2">Seminar Presentation</SeminarDocType>
    <Year xmlns="c209e311-10e2-42ba-a66c-0984c872cd2d">2018</Year>
    <Institution xmlns="c209e311-10e2-42ba-a66c-0984c872cd2d">University of Venda</Institution>
    <Related_x0020_1 xmlns="a58690a8-feff-4c4c-90ef-0207983e17a2">
      <Url>https://tkp.tourism.gov.za/ResearchRepo/Shared%20Documents/Sustainability%20of%20rural%20tourism%20products%20in%20SA.pdf?csf=1&amp;e=d71nU1</Url>
      <Description>https://tkp.tourism.gov.za/ResearchRepo/Shared%20Documents/Sustainability%20of%20rural%20tourism%20products%20in%20SA.pdf?csf=1&amp;e=d71nU1</Description>
    </Related_x0020_1>
    <Institution2 xmlns="a58690a8-feff-4c4c-90ef-0207983e17a2">Council for Scientific and Industrial Research</Institution2>
    <Related2 xmlns="a58690a8-feff-4c4c-90ef-0207983e17a2">
      <Url>https://tkp.tourism.gov.za/ResearchRepo/Shared%20Documents/A%20Framework%20to%20Assess%20the%20Sustainability%20of%20Rural%20Tourism%20Products%20in%20South%20Africa.pdf</Url>
      <Description>https://tkp.tourism.gov.za/ResearchRepo/Shared%20Documents/A%20Framework%20to%20Assess%20the%20Sustainability%20of%20Rural%20Tourism%20Products%20in%20South%20Africa.pdf</Description>
    </Related2>
    <RelatedType2 xmlns="ea5c4563-6859-4613-bb7d-01bad11ac3bb">Model / Framework</RelatedType2>
    <RelatedType1 xmlns="ea5c4563-6859-4613-bb7d-01bad11ac3bb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eminar Document" ma:contentTypeID="0x0101002FB3B7F63E47E640ADD96B9B438D7913003928CA5547492A41A587E79780AF418F" ma:contentTypeVersion="14" ma:contentTypeDescription="" ma:contentTypeScope="" ma:versionID="60d2dfcd094e1c44a75ace846861481d">
  <xsd:schema xmlns:xsd="http://www.w3.org/2001/XMLSchema" xmlns:xs="http://www.w3.org/2001/XMLSchema" xmlns:p="http://schemas.microsoft.com/office/2006/metadata/properties" xmlns:ns2="c209e311-10e2-42ba-a66c-0984c872cd2d" xmlns:ns3="a58690a8-feff-4c4c-90ef-0207983e17a2" xmlns:ns4="ea5c4563-6859-4613-bb7d-01bad11ac3bb" targetNamespace="http://schemas.microsoft.com/office/2006/metadata/properties" ma:root="true" ma:fieldsID="0c7c8f6cf16b3906eefcd9130142638b" ns2:_="" ns3:_="" ns4:_="">
    <xsd:import namespace="c209e311-10e2-42ba-a66c-0984c872cd2d"/>
    <xsd:import namespace="a58690a8-feff-4c4c-90ef-0207983e17a2"/>
    <xsd:import namespace="ea5c4563-6859-4613-bb7d-01bad11ac3bb"/>
    <xsd:element name="properties">
      <xsd:complexType>
        <xsd:sequence>
          <xsd:element name="documentManagement">
            <xsd:complexType>
              <xsd:all>
                <xsd:element ref="ns2:Authors" minOccurs="0"/>
                <xsd:element ref="ns2:Year" minOccurs="0"/>
                <xsd:element ref="ns3:SeminarDocType" minOccurs="0"/>
                <xsd:element ref="ns2:Institution" minOccurs="0"/>
                <xsd:element ref="ns3:Institution2" minOccurs="0"/>
                <xsd:element ref="ns3:Related_x0020_1" minOccurs="0"/>
                <xsd:element ref="ns4:RelatedType1" minOccurs="0"/>
                <xsd:element ref="ns3:Related2" minOccurs="0"/>
                <xsd:element ref="ns4:RelatedType2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9e311-10e2-42ba-a66c-0984c872cd2d" elementFormDefault="qualified">
    <xsd:import namespace="http://schemas.microsoft.com/office/2006/documentManagement/types"/>
    <xsd:import namespace="http://schemas.microsoft.com/office/infopath/2007/PartnerControls"/>
    <xsd:element name="Authors" ma:index="2" nillable="true" ma:displayName="Authors" ma:description="One author per line." ma:internalName="Authors">
      <xsd:simpleType>
        <xsd:restriction base="dms:Note"/>
      </xsd:simpleType>
    </xsd:element>
    <xsd:element name="Year" ma:index="3" nillable="true" ma:displayName="Year" ma:internalName="Year">
      <xsd:simpleType>
        <xsd:restriction base="dms:Number">
          <xsd:maxInclusive value="2100"/>
          <xsd:minInclusive value="1900"/>
        </xsd:restriction>
      </xsd:simpleType>
    </xsd:element>
    <xsd:element name="Institution" ma:index="5" nillable="true" ma:displayName="Institution" ma:internalName="Institution">
      <xsd:simpleType>
        <xsd:restriction base="dms:Text">
          <xsd:maxLength value="255"/>
        </xsd:restriction>
      </xsd:simple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690a8-feff-4c4c-90ef-0207983e17a2" elementFormDefault="qualified">
    <xsd:import namespace="http://schemas.microsoft.com/office/2006/documentManagement/types"/>
    <xsd:import namespace="http://schemas.microsoft.com/office/infopath/2007/PartnerControls"/>
    <xsd:element name="SeminarDocType" ma:index="4" nillable="true" ma:displayName="Seminar Document Type" ma:internalName="SeminarDocType">
      <xsd:simpleType>
        <xsd:restriction base="dms:Choice">
          <xsd:enumeration value="Conference / Workshop Presentation"/>
          <xsd:enumeration value="Poster Exhibition"/>
          <xsd:enumeration value="Seminar Booklet"/>
          <xsd:enumeration value="Seminar Presentation"/>
        </xsd:restriction>
      </xsd:simpleType>
    </xsd:element>
    <xsd:element name="Institution2" ma:index="6" nillable="true" ma:displayName="Institution2" ma:internalName="Institution2">
      <xsd:simpleType>
        <xsd:restriction base="dms:Text">
          <xsd:maxLength value="255"/>
        </xsd:restriction>
      </xsd:simpleType>
    </xsd:element>
    <xsd:element name="Related_x0020_1" ma:index="7" nillable="true" ma:displayName="Related 1" ma:format="Hyperlink" ma:internalName="Related_x0020_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lated2" ma:index="9" nillable="true" ma:displayName="Related 2" ma:format="Hyperlink" ma:internalName="Related2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c4563-6859-4613-bb7d-01bad11ac3bb" elementFormDefault="qualified">
    <xsd:import namespace="http://schemas.microsoft.com/office/2006/documentManagement/types"/>
    <xsd:import namespace="http://schemas.microsoft.com/office/infopath/2007/PartnerControls"/>
    <xsd:element name="RelatedType1" ma:index="8" nillable="true" ma:displayName="Related Type 1" ma:format="Dropdown" ma:internalName="RelatedType1">
      <xsd:simpleType>
        <xsd:restriction base="dms:Choice">
          <xsd:enumeration value="Dissertation"/>
          <xsd:enumeration value="Journal Article"/>
          <xsd:enumeration value="Poster Exhibition"/>
          <xsd:enumeration value="Presentation"/>
          <xsd:enumeration value="Research Report"/>
          <xsd:enumeration value="Model / Framework"/>
          <xsd:enumeration value="Theses"/>
        </xsd:restriction>
      </xsd:simpleType>
    </xsd:element>
    <xsd:element name="RelatedType2" ma:index="10" nillable="true" ma:displayName="Related Type 2" ma:format="Dropdown" ma:internalName="RelatedType2">
      <xsd:simpleType>
        <xsd:restriction base="dms:Choice">
          <xsd:enumeration value="Dissertation"/>
          <xsd:enumeration value="Journal Article"/>
          <xsd:enumeration value="Poster Exhibition"/>
          <xsd:enumeration value="Presentation"/>
          <xsd:enumeration value="Research Report"/>
          <xsd:enumeration value="Model / Framework"/>
          <xsd:enumeration value="Thes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B63AA3-8383-4D14-9F0B-697FB4B61C25}"/>
</file>

<file path=customXml/itemProps2.xml><?xml version="1.0" encoding="utf-8"?>
<ds:datastoreItem xmlns:ds="http://schemas.openxmlformats.org/officeDocument/2006/customXml" ds:itemID="{7EB59E37-172D-4698-B85D-A929A26415DC}"/>
</file>

<file path=customXml/itemProps3.xml><?xml version="1.0" encoding="utf-8"?>
<ds:datastoreItem xmlns:ds="http://schemas.openxmlformats.org/officeDocument/2006/customXml" ds:itemID="{876C5DEA-D425-4138-A442-DE03D055D94D}"/>
</file>

<file path=customXml/itemProps4.xml><?xml version="1.0" encoding="utf-8"?>
<ds:datastoreItem xmlns:ds="http://schemas.openxmlformats.org/officeDocument/2006/customXml" ds:itemID="{C8A38498-4E0E-45E8-A005-1AC30D326207}"/>
</file>

<file path=docProps/app.xml><?xml version="1.0" encoding="utf-8"?>
<Properties xmlns="http://schemas.openxmlformats.org/officeDocument/2006/extended-properties" xmlns:vt="http://schemas.openxmlformats.org/officeDocument/2006/docPropsVTypes">
  <TotalTime>18741</TotalTime>
  <Words>263</Words>
  <Application>Microsoft Office PowerPoint</Application>
  <PresentationFormat>Widescreen</PresentationFormat>
  <Paragraphs>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Sustainability of Rural Tourism Products in South Africa</vt:lpstr>
      <vt:lpstr>Context</vt:lpstr>
      <vt:lpstr>Objectives</vt:lpstr>
      <vt:lpstr>Conceptualising Rural Tourism</vt:lpstr>
      <vt:lpstr>Methodology: Literature Review</vt:lpstr>
      <vt:lpstr>Methodology: Identifying information sources, searching for RTPs </vt:lpstr>
      <vt:lpstr>Methodology: Key Informant Interviews</vt:lpstr>
      <vt:lpstr>Methodology: Developing principles, criteria and indicators to assess sustainability of RTPs in South Africa</vt:lpstr>
      <vt:lpstr>Methodology: Piloting and Case Selection to Empirically Test the RTP Sustainability Framework</vt:lpstr>
      <vt:lpstr>Results: From Reviewed Literature - RTP</vt:lpstr>
      <vt:lpstr>Results: From Reviewed Literature - Sustainability</vt:lpstr>
      <vt:lpstr>Results: From Key Informants</vt:lpstr>
      <vt:lpstr>Results: From Internet Search of RTPs - Profiling</vt:lpstr>
      <vt:lpstr>Results: From Internet Search of RTPs - Profiling</vt:lpstr>
      <vt:lpstr>Results: From Internet Search of RTPs - Profiling</vt:lpstr>
      <vt:lpstr>Results: Sustainability framework</vt:lpstr>
      <vt:lpstr>Results: Sustainability framework</vt:lpstr>
      <vt:lpstr>PowerPoint Presentation</vt:lpstr>
      <vt:lpstr>RTP Sustainability hypothetical application</vt:lpstr>
      <vt:lpstr>RTP Sustainability hypothetical application</vt:lpstr>
      <vt:lpstr>Selection of Indicators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of Rural Tourism Products in South Africa</dc:title>
  <dc:creator>Gift Dafuleya</dc:creator>
  <cp:lastModifiedBy>Maria Mogane</cp:lastModifiedBy>
  <cp:revision>37</cp:revision>
  <dcterms:created xsi:type="dcterms:W3CDTF">2018-02-14T20:42:59Z</dcterms:created>
  <dcterms:modified xsi:type="dcterms:W3CDTF">2018-03-23T07:03:29Z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0x0101002FB3B7F63E47E640ADD96B9B438D7913003928CA5547492A41A587E79780AF418F</vt:lpwstr>
  </property>
  <property fmtid="{D5CDD505-2E9C-101B-9397-08002B2CF9AE}" pid="3" name="_dlc_DocIdItemGuid">
    <vt:lpwstr>7756b473-37af-4bf4-bf15-b700b0ff8cb4</vt:lpwstr>
  </property>
</Properties>
</file>